
<file path=[Content_Types].xml><?xml version="1.0" encoding="utf-8"?>
<Types xmlns="http://schemas.openxmlformats.org/package/2006/content-types">
  <Default Extension="png" ContentType="image/png"/>
  <Default Extension="jpeg" ContentType="image/jpeg"/>
  <Default Extension="htm" ContentType="application/xhtml+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56" r:id="rId2"/>
    <p:sldId id="279" r:id="rId3"/>
    <p:sldId id="280" r:id="rId4"/>
    <p:sldId id="282" r:id="rId5"/>
    <p:sldId id="283" r:id="rId6"/>
    <p:sldId id="257" r:id="rId7"/>
    <p:sldId id="259" r:id="rId8"/>
    <p:sldId id="266" r:id="rId9"/>
    <p:sldId id="258" r:id="rId10"/>
    <p:sldId id="269" r:id="rId11"/>
    <p:sldId id="286" r:id="rId12"/>
    <p:sldId id="284" r:id="rId13"/>
    <p:sldId id="273" r:id="rId14"/>
    <p:sldId id="260" r:id="rId15"/>
    <p:sldId id="261" r:id="rId16"/>
    <p:sldId id="262" r:id="rId17"/>
    <p:sldId id="263" r:id="rId18"/>
    <p:sldId id="276" r:id="rId19"/>
    <p:sldId id="275" r:id="rId20"/>
    <p:sldId id="274" r:id="rId21"/>
    <p:sldId id="271" r:id="rId22"/>
    <p:sldId id="272" r:id="rId23"/>
    <p:sldId id="267" r:id="rId24"/>
    <p:sldId id="285" r:id="rId25"/>
    <p:sldId id="268" r:id="rId26"/>
    <p:sldId id="278"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Q-PRIM-DATA\ERLHS_DATA$\Office\Data%20Management\Participation\Careers\Leaver%20Intentions%20Tracking%2018-19%20%20%20Whole%20Schoo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Q-PRIM-DATA\ERLHS_DATA$\Office\Data%20Management\Participation\Careers\Leaver%20Intentions%20Tracking%2018-19%20%20%20Whole%20Sch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S3 </a:t>
            </a:r>
            <a:r>
              <a:rPr lang="en-US" dirty="0" smtClean="0"/>
              <a:t>Possible</a:t>
            </a:r>
            <a:r>
              <a:rPr lang="en-US" baseline="0" dirty="0" smtClean="0"/>
              <a:t> </a:t>
            </a:r>
            <a:r>
              <a:rPr lang="en-US" dirty="0" smtClean="0"/>
              <a:t>Routes </a:t>
            </a:r>
            <a:r>
              <a:rPr lang="en-US" dirty="0"/>
              <a:t>- December 2018</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Sheet2!$E$2:$E$9</c:f>
              <c:strCache>
                <c:ptCount val="8"/>
                <c:pt idx="0">
                  <c:v>Business</c:v>
                </c:pt>
                <c:pt idx="1">
                  <c:v>College</c:v>
                </c:pt>
                <c:pt idx="2">
                  <c:v>Experience</c:v>
                </c:pt>
                <c:pt idx="3">
                  <c:v>Apprenticeship</c:v>
                </c:pt>
                <c:pt idx="4">
                  <c:v>Training</c:v>
                </c:pt>
                <c:pt idx="5">
                  <c:v>University</c:v>
                </c:pt>
                <c:pt idx="6">
                  <c:v>Volunteering</c:v>
                </c:pt>
                <c:pt idx="7">
                  <c:v>Work</c:v>
                </c:pt>
              </c:strCache>
            </c:strRef>
          </c:cat>
          <c:val>
            <c:numRef>
              <c:f>Sheet2!$F$2:$F$9</c:f>
              <c:numCache>
                <c:formatCode>General</c:formatCode>
                <c:ptCount val="8"/>
              </c:numCache>
            </c:numRef>
          </c:val>
        </c:ser>
        <c:ser>
          <c:idx val="1"/>
          <c:order val="1"/>
          <c:spPr>
            <a:solidFill>
              <a:srgbClr val="0070C0"/>
            </a:solidFill>
          </c:spPr>
          <c:invertIfNegative val="0"/>
          <c:cat>
            <c:strRef>
              <c:f>Sheet2!$E$2:$E$9</c:f>
              <c:strCache>
                <c:ptCount val="8"/>
                <c:pt idx="0">
                  <c:v>Business</c:v>
                </c:pt>
                <c:pt idx="1">
                  <c:v>College</c:v>
                </c:pt>
                <c:pt idx="2">
                  <c:v>Experience</c:v>
                </c:pt>
                <c:pt idx="3">
                  <c:v>Apprenticeship</c:v>
                </c:pt>
                <c:pt idx="4">
                  <c:v>Training</c:v>
                </c:pt>
                <c:pt idx="5">
                  <c:v>University</c:v>
                </c:pt>
                <c:pt idx="6">
                  <c:v>Volunteering</c:v>
                </c:pt>
                <c:pt idx="7">
                  <c:v>Work</c:v>
                </c:pt>
              </c:strCache>
            </c:strRef>
          </c:cat>
          <c:val>
            <c:numRef>
              <c:f>Sheet2!$G$2:$G$9</c:f>
              <c:numCache>
                <c:formatCode>0</c:formatCode>
                <c:ptCount val="8"/>
                <c:pt idx="0">
                  <c:v>15.277777777777779</c:v>
                </c:pt>
                <c:pt idx="1">
                  <c:v>34.25925925925926</c:v>
                </c:pt>
                <c:pt idx="2">
                  <c:v>43.981481481481481</c:v>
                </c:pt>
                <c:pt idx="3">
                  <c:v>28.240740740740737</c:v>
                </c:pt>
                <c:pt idx="4">
                  <c:v>25</c:v>
                </c:pt>
                <c:pt idx="5">
                  <c:v>66.203703703703709</c:v>
                </c:pt>
                <c:pt idx="6">
                  <c:v>21.75925925925926</c:v>
                </c:pt>
                <c:pt idx="7">
                  <c:v>34.722222222222221</c:v>
                </c:pt>
              </c:numCache>
            </c:numRef>
          </c:val>
        </c:ser>
        <c:dLbls>
          <c:showLegendKey val="0"/>
          <c:showVal val="0"/>
          <c:showCatName val="0"/>
          <c:showSerName val="0"/>
          <c:showPercent val="0"/>
          <c:showBubbleSize val="0"/>
        </c:dLbls>
        <c:gapWidth val="150"/>
        <c:shape val="box"/>
        <c:axId val="26850432"/>
        <c:axId val="26851968"/>
        <c:axId val="0"/>
      </c:bar3DChart>
      <c:catAx>
        <c:axId val="26850432"/>
        <c:scaling>
          <c:orientation val="minMax"/>
        </c:scaling>
        <c:delete val="0"/>
        <c:axPos val="b"/>
        <c:majorTickMark val="out"/>
        <c:minorTickMark val="none"/>
        <c:tickLblPos val="nextTo"/>
        <c:crossAx val="26851968"/>
        <c:crosses val="autoZero"/>
        <c:auto val="1"/>
        <c:lblAlgn val="ctr"/>
        <c:lblOffset val="100"/>
        <c:noMultiLvlLbl val="0"/>
      </c:catAx>
      <c:valAx>
        <c:axId val="26851968"/>
        <c:scaling>
          <c:orientation val="minMax"/>
        </c:scaling>
        <c:delete val="0"/>
        <c:axPos val="l"/>
        <c:majorGridlines>
          <c:spPr>
            <a:ln>
              <a:noFill/>
            </a:ln>
          </c:spPr>
        </c:majorGridlines>
        <c:title>
          <c:tx>
            <c:rich>
              <a:bodyPr rot="0" vert="wordArtVert"/>
              <a:lstStyle/>
              <a:p>
                <a:pPr>
                  <a:defRPr/>
                </a:pPr>
                <a:r>
                  <a:rPr lang="en-GB"/>
                  <a:t>%</a:t>
                </a:r>
              </a:p>
              <a:p>
                <a:pPr>
                  <a:defRPr/>
                </a:pPr>
                <a:endParaRPr lang="en-GB"/>
              </a:p>
            </c:rich>
          </c:tx>
          <c:layout/>
          <c:overlay val="0"/>
        </c:title>
        <c:numFmt formatCode="General" sourceLinked="1"/>
        <c:majorTickMark val="out"/>
        <c:minorTickMark val="none"/>
        <c:tickLblPos val="nextTo"/>
        <c:crossAx val="26850432"/>
        <c:crosses val="autoZero"/>
        <c:crossBetween val="between"/>
      </c:valAx>
    </c:plotArea>
    <c:plotVisOnly val="1"/>
    <c:dispBlanksAs val="gap"/>
    <c:showDLblsOverMax val="0"/>
  </c:chart>
  <c:spPr>
    <a:ln>
      <a:solidFill>
        <a:srgbClr val="0070C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Career Sector</a:t>
            </a:r>
            <a:r>
              <a:rPr lang="en-US" baseline="0"/>
              <a:t> - S3 - 18/19</a:t>
            </a:r>
            <a:endParaRPr lang="en-US"/>
          </a:p>
        </c:rich>
      </c:tx>
      <c:layout/>
      <c:overlay val="0"/>
    </c:title>
    <c:autoTitleDeleted val="0"/>
    <c:plotArea>
      <c:layout/>
      <c:barChart>
        <c:barDir val="col"/>
        <c:grouping val="clustered"/>
        <c:varyColors val="0"/>
        <c:ser>
          <c:idx val="0"/>
          <c:order val="0"/>
          <c:invertIfNegative val="0"/>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99CC"/>
              </a:solidFill>
            </c:spPr>
          </c:dPt>
          <c:dPt>
            <c:idx val="15"/>
            <c:invertIfNegative val="0"/>
            <c:bubble3D val="0"/>
            <c:spPr>
              <a:solidFill>
                <a:srgbClr val="FF0000"/>
              </a:solidFill>
            </c:spPr>
          </c:dPt>
          <c:dPt>
            <c:idx val="23"/>
            <c:invertIfNegative val="0"/>
            <c:bubble3D val="0"/>
            <c:spPr>
              <a:solidFill>
                <a:srgbClr val="FF0000"/>
              </a:solidFill>
            </c:spPr>
          </c:dPt>
          <c:dPt>
            <c:idx val="24"/>
            <c:invertIfNegative val="0"/>
            <c:bubble3D val="0"/>
            <c:spPr>
              <a:solidFill>
                <a:srgbClr val="FF0000"/>
              </a:solidFill>
            </c:spPr>
          </c:dPt>
          <c:dPt>
            <c:idx val="25"/>
            <c:invertIfNegative val="0"/>
            <c:bubble3D val="0"/>
            <c:spPr>
              <a:solidFill>
                <a:srgbClr val="FF99CC"/>
              </a:solidFill>
            </c:spPr>
          </c:dPt>
          <c:cat>
            <c:strRef>
              <c:f>Sheet2!$A$10:$A$36</c:f>
              <c:strCache>
                <c:ptCount val="27"/>
                <c:pt idx="0">
                  <c:v>Agriculture/Landbased</c:v>
                </c:pt>
                <c:pt idx="1">
                  <c:v>Animal welfare</c:v>
                </c:pt>
                <c:pt idx="2">
                  <c:v>Armed Forces</c:v>
                </c:pt>
                <c:pt idx="3">
                  <c:v>Art/Design</c:v>
                </c:pt>
                <c:pt idx="4">
                  <c:v>Business</c:v>
                </c:pt>
                <c:pt idx="5">
                  <c:v>Charity</c:v>
                </c:pt>
                <c:pt idx="6">
                  <c:v>Construction</c:v>
                </c:pt>
                <c:pt idx="7">
                  <c:v>Education and childcare</c:v>
                </c:pt>
                <c:pt idx="8">
                  <c:v>Energy</c:v>
                </c:pt>
                <c:pt idx="9">
                  <c:v>Engineering</c:v>
                </c:pt>
                <c:pt idx="10">
                  <c:v>Fashion and Beauty</c:v>
                </c:pt>
                <c:pt idx="11">
                  <c:v>Finance</c:v>
                </c:pt>
                <c:pt idx="12">
                  <c:v>Food and drink</c:v>
                </c:pt>
                <c:pt idx="13">
                  <c:v>Health care</c:v>
                </c:pt>
                <c:pt idx="14">
                  <c:v>History</c:v>
                </c:pt>
                <c:pt idx="15">
                  <c:v>IT</c:v>
                </c:pt>
                <c:pt idx="16">
                  <c:v>Languages</c:v>
                </c:pt>
                <c:pt idx="17">
                  <c:v>Law/Politics</c:v>
                </c:pt>
                <c:pt idx="18">
                  <c:v>Media</c:v>
                </c:pt>
                <c:pt idx="19">
                  <c:v>Performing Arts</c:v>
                </c:pt>
                <c:pt idx="20">
                  <c:v>Police and security</c:v>
                </c:pt>
                <c:pt idx="21">
                  <c:v>Public Sector</c:v>
                </c:pt>
                <c:pt idx="22">
                  <c:v>Retail</c:v>
                </c:pt>
                <c:pt idx="23">
                  <c:v>Science</c:v>
                </c:pt>
                <c:pt idx="24">
                  <c:v>Social Care</c:v>
                </c:pt>
                <c:pt idx="25">
                  <c:v>Sports and leisure</c:v>
                </c:pt>
                <c:pt idx="26">
                  <c:v>Transport</c:v>
                </c:pt>
              </c:strCache>
            </c:strRef>
          </c:cat>
          <c:val>
            <c:numRef>
              <c:f>Sheet2!$B$10:$B$36</c:f>
              <c:numCache>
                <c:formatCode>0</c:formatCode>
                <c:ptCount val="27"/>
                <c:pt idx="0">
                  <c:v>8.7962962962962958</c:v>
                </c:pt>
                <c:pt idx="1">
                  <c:v>14.814814814814813</c:v>
                </c:pt>
                <c:pt idx="2">
                  <c:v>13.425925925925927</c:v>
                </c:pt>
                <c:pt idx="3">
                  <c:v>23.148148148148149</c:v>
                </c:pt>
                <c:pt idx="4">
                  <c:v>20.833333333333336</c:v>
                </c:pt>
                <c:pt idx="5">
                  <c:v>2.3148148148148149</c:v>
                </c:pt>
                <c:pt idx="6">
                  <c:v>7.8703703703703702</c:v>
                </c:pt>
                <c:pt idx="7">
                  <c:v>24.074074074074073</c:v>
                </c:pt>
                <c:pt idx="8">
                  <c:v>3.2407407407407405</c:v>
                </c:pt>
                <c:pt idx="9">
                  <c:v>20.37037037037037</c:v>
                </c:pt>
                <c:pt idx="10">
                  <c:v>12.037037037037036</c:v>
                </c:pt>
                <c:pt idx="11">
                  <c:v>9.2592592592592595</c:v>
                </c:pt>
                <c:pt idx="12">
                  <c:v>13.888888888888889</c:v>
                </c:pt>
                <c:pt idx="13">
                  <c:v>21.75925925925926</c:v>
                </c:pt>
                <c:pt idx="14">
                  <c:v>0.92592592592592582</c:v>
                </c:pt>
                <c:pt idx="15">
                  <c:v>16.666666666666664</c:v>
                </c:pt>
                <c:pt idx="16">
                  <c:v>0.92592592592592582</c:v>
                </c:pt>
                <c:pt idx="17">
                  <c:v>18.055555555555554</c:v>
                </c:pt>
                <c:pt idx="18">
                  <c:v>10.185185185185185</c:v>
                </c:pt>
                <c:pt idx="19">
                  <c:v>12.962962962962962</c:v>
                </c:pt>
                <c:pt idx="20">
                  <c:v>12.5</c:v>
                </c:pt>
                <c:pt idx="21">
                  <c:v>1.3888888888888888</c:v>
                </c:pt>
                <c:pt idx="22">
                  <c:v>6.481481481481481</c:v>
                </c:pt>
                <c:pt idx="23">
                  <c:v>13.425925925925927</c:v>
                </c:pt>
                <c:pt idx="24">
                  <c:v>7.4074074074074066</c:v>
                </c:pt>
                <c:pt idx="25">
                  <c:v>26.851851851851855</c:v>
                </c:pt>
                <c:pt idx="26">
                  <c:v>5.5555555555555554</c:v>
                </c:pt>
              </c:numCache>
            </c:numRef>
          </c:val>
        </c:ser>
        <c:dLbls>
          <c:showLegendKey val="0"/>
          <c:showVal val="0"/>
          <c:showCatName val="0"/>
          <c:showSerName val="0"/>
          <c:showPercent val="0"/>
          <c:showBubbleSize val="0"/>
        </c:dLbls>
        <c:gapWidth val="150"/>
        <c:axId val="26701824"/>
        <c:axId val="26703744"/>
      </c:barChart>
      <c:catAx>
        <c:axId val="26701824"/>
        <c:scaling>
          <c:orientation val="minMax"/>
        </c:scaling>
        <c:delete val="0"/>
        <c:axPos val="b"/>
        <c:title>
          <c:tx>
            <c:rich>
              <a:bodyPr/>
              <a:lstStyle/>
              <a:p>
                <a:pPr>
                  <a:defRPr/>
                </a:pPr>
                <a:r>
                  <a:rPr lang="en-US"/>
                  <a:t>sector</a:t>
                </a:r>
              </a:p>
            </c:rich>
          </c:tx>
          <c:layout/>
          <c:overlay val="0"/>
        </c:title>
        <c:majorTickMark val="out"/>
        <c:minorTickMark val="none"/>
        <c:tickLblPos val="nextTo"/>
        <c:crossAx val="26703744"/>
        <c:crosses val="autoZero"/>
        <c:auto val="1"/>
        <c:lblAlgn val="ctr"/>
        <c:lblOffset val="100"/>
        <c:noMultiLvlLbl val="0"/>
      </c:catAx>
      <c:valAx>
        <c:axId val="26703744"/>
        <c:scaling>
          <c:orientation val="minMax"/>
        </c:scaling>
        <c:delete val="0"/>
        <c:axPos val="l"/>
        <c:majorGridlines/>
        <c:title>
          <c:tx>
            <c:rich>
              <a:bodyPr rot="0" vert="horz"/>
              <a:lstStyle/>
              <a:p>
                <a:pPr>
                  <a:defRPr/>
                </a:pPr>
                <a:r>
                  <a:rPr lang="en-US"/>
                  <a:t>% of year</a:t>
                </a:r>
              </a:p>
            </c:rich>
          </c:tx>
          <c:layout/>
          <c:overlay val="0"/>
        </c:title>
        <c:numFmt formatCode="0" sourceLinked="1"/>
        <c:majorTickMark val="out"/>
        <c:minorTickMark val="none"/>
        <c:tickLblPos val="nextTo"/>
        <c:crossAx val="26701824"/>
        <c:crosses val="autoZero"/>
        <c:crossBetween val="between"/>
      </c:valAx>
    </c:plotArea>
    <c:plotVisOnly val="1"/>
    <c:dispBlanksAs val="gap"/>
    <c:showDLblsOverMax val="0"/>
  </c:chart>
  <c:spPr>
    <a:ln>
      <a:solidFill>
        <a:srgbClr val="0070C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40A47D-B54C-4CF1-A61D-02DA53DFE17B}" type="datetimeFigureOut">
              <a:rPr lang="en-GB" smtClean="0"/>
              <a:t>07/01/2019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CDB810-C0E3-4BFE-BF1E-9B8394CA531F}" type="slidenum">
              <a:rPr lang="en-GB" smtClean="0"/>
              <a:t>‹#›</a:t>
            </a:fld>
            <a:endParaRPr lang="en-GB"/>
          </a:p>
        </p:txBody>
      </p:sp>
    </p:spTree>
    <p:extLst>
      <p:ext uri="{BB962C8B-B14F-4D97-AF65-F5344CB8AC3E}">
        <p14:creationId xmlns:p14="http://schemas.microsoft.com/office/powerpoint/2010/main" val="21069125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6B01F6-BD1B-432E-BFE7-DF82AF875B56}"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B01F6-BD1B-432E-BFE7-DF82AF875B56}"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6B01F6-BD1B-432E-BFE7-DF82AF875B56}"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B01F6-BD1B-432E-BFE7-DF82AF875B56}" type="datetimeFigureOut">
              <a:rPr lang="en-GB" smtClean="0"/>
              <a:t>07/01/2019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B01F6-BD1B-432E-BFE7-DF82AF875B56}" type="datetimeFigureOut">
              <a:rPr lang="en-GB" smtClean="0"/>
              <a:t>07/01/2019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01F6-BD1B-432E-BFE7-DF82AF875B56}" type="datetimeFigureOut">
              <a:rPr lang="en-GB" smtClean="0"/>
              <a:t>07/01/2019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01F6-BD1B-432E-BFE7-DF82AF875B56}"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9D749-C257-4FA6-8A5B-8742E3E389C1}"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6B01F6-BD1B-432E-BFE7-DF82AF875B56}" type="datetimeFigureOut">
              <a:rPr lang="en-GB" smtClean="0"/>
              <a:t>07/01/2019</a:t>
            </a:fld>
            <a:endParaRPr lang="en-GB"/>
          </a:p>
        </p:txBody>
      </p:sp>
      <p:sp>
        <p:nvSpPr>
          <p:cNvPr id="9" name="Slide Number Placeholder 8"/>
          <p:cNvSpPr>
            <a:spLocks noGrp="1"/>
          </p:cNvSpPr>
          <p:nvPr>
            <p:ph type="sldNum" sz="quarter" idx="11"/>
          </p:nvPr>
        </p:nvSpPr>
        <p:spPr/>
        <p:txBody>
          <a:bodyPr/>
          <a:lstStyle/>
          <a:p>
            <a:fld id="{A2E9D749-C257-4FA6-8A5B-8742E3E389C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E9D749-C257-4FA6-8A5B-8742E3E389C1}"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B6B01F6-BD1B-432E-BFE7-DF82AF875B56}" type="datetimeFigureOut">
              <a:rPr lang="en-GB" smtClean="0"/>
              <a:t>07/01/2019</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ducationandemployers.org/wp-content/uploads/2018/11/skills.pn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ducationandemployers.org/wp-content/uploads/2018/11/competencies.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htm"/></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myworldofwork.co.uk/my-career-options/what-are-career-management-skills-and-how-can-they-help-you"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1.htm"/><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yworldofwork.co.uk/getting-job/building-cv"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myworldofwork.co.uk/learn-and-train/applying-cour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348880"/>
            <a:ext cx="7772400" cy="1470025"/>
          </a:xfrm>
        </p:spPr>
        <p:txBody>
          <a:bodyPr/>
          <a:lstStyle/>
          <a:p>
            <a:r>
              <a:rPr lang="en-GB" sz="5400" dirty="0" smtClean="0"/>
              <a:t>S3 Work Experience Week</a:t>
            </a:r>
            <a:endParaRPr lang="en-GB" sz="5400" dirty="0"/>
          </a:p>
        </p:txBody>
      </p:sp>
      <p:sp>
        <p:nvSpPr>
          <p:cNvPr id="3" name="Subtitle 2"/>
          <p:cNvSpPr>
            <a:spLocks noGrp="1"/>
          </p:cNvSpPr>
          <p:nvPr>
            <p:ph type="subTitle" idx="1"/>
          </p:nvPr>
        </p:nvSpPr>
        <p:spPr>
          <a:xfrm>
            <a:off x="4499992" y="5085184"/>
            <a:ext cx="3232448" cy="776052"/>
          </a:xfrm>
        </p:spPr>
        <p:txBody>
          <a:bodyPr>
            <a:normAutofit/>
          </a:bodyPr>
          <a:lstStyle/>
          <a:p>
            <a:pPr algn="ctr"/>
            <a:r>
              <a:rPr lang="en-GB" dirty="0" smtClean="0"/>
              <a:t>Assembly </a:t>
            </a:r>
          </a:p>
          <a:p>
            <a:pPr algn="ctr"/>
            <a:r>
              <a:rPr lang="en-GB" dirty="0" smtClean="0"/>
              <a:t>8 January 2019</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077072"/>
            <a:ext cx="3088452" cy="2569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95350"/>
            <a:ext cx="4081636" cy="27210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88639"/>
            <a:ext cx="2055377" cy="2516623"/>
          </a:xfrm>
          <a:prstGeom prst="rect">
            <a:avLst/>
          </a:prstGeom>
        </p:spPr>
      </p:pic>
    </p:spTree>
    <p:extLst>
      <p:ext uri="{BB962C8B-B14F-4D97-AF65-F5344CB8AC3E}">
        <p14:creationId xmlns:p14="http://schemas.microsoft.com/office/powerpoint/2010/main" val="123386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Transferable</a:t>
            </a:r>
            <a:r>
              <a:rPr lang="en-GB" sz="2800" b="1" dirty="0"/>
              <a:t> </a:t>
            </a:r>
            <a:r>
              <a:rPr lang="en-GB" sz="2800" b="1" dirty="0" smtClean="0"/>
              <a:t>and sustainable employability skills</a:t>
            </a:r>
            <a:endParaRPr lang="en-GB" sz="2800" b="1" dirty="0"/>
          </a:p>
        </p:txBody>
      </p:sp>
      <p:sp>
        <p:nvSpPr>
          <p:cNvPr id="4" name="TextBox 3"/>
          <p:cNvSpPr txBox="1"/>
          <p:nvPr/>
        </p:nvSpPr>
        <p:spPr>
          <a:xfrm>
            <a:off x="467544" y="1412776"/>
            <a:ext cx="7344816" cy="3539430"/>
          </a:xfrm>
          <a:prstGeom prst="rect">
            <a:avLst/>
          </a:prstGeom>
          <a:noFill/>
        </p:spPr>
        <p:txBody>
          <a:bodyPr wrap="square" rtlCol="0">
            <a:spAutoFit/>
          </a:bodyPr>
          <a:lstStyle/>
          <a:p>
            <a:pPr marL="285750" lvl="0" indent="-285750">
              <a:buFont typeface="Wingdings" panose="05000000000000000000" pitchFamily="2" charset="2"/>
              <a:buChar char="q"/>
            </a:pPr>
            <a:r>
              <a:rPr lang="en-GB" sz="3200" dirty="0"/>
              <a:t>Managing time</a:t>
            </a:r>
          </a:p>
          <a:p>
            <a:pPr marL="285750" lvl="0" indent="-285750">
              <a:buFont typeface="Wingdings" panose="05000000000000000000" pitchFamily="2" charset="2"/>
              <a:buChar char="q"/>
            </a:pPr>
            <a:r>
              <a:rPr lang="en-GB" sz="3200" dirty="0"/>
              <a:t>Planning and organising</a:t>
            </a:r>
          </a:p>
          <a:p>
            <a:pPr marL="285750" lvl="0" indent="-285750">
              <a:buFont typeface="Wingdings" panose="05000000000000000000" pitchFamily="2" charset="2"/>
              <a:buChar char="q"/>
            </a:pPr>
            <a:r>
              <a:rPr lang="en-GB" sz="3200" dirty="0"/>
              <a:t>Communication – both oral and written</a:t>
            </a:r>
          </a:p>
          <a:p>
            <a:pPr marL="285750" lvl="0" indent="-285750">
              <a:buFont typeface="Wingdings" panose="05000000000000000000" pitchFamily="2" charset="2"/>
              <a:buChar char="q"/>
            </a:pPr>
            <a:r>
              <a:rPr lang="en-GB" sz="3200" dirty="0"/>
              <a:t>Solving </a:t>
            </a:r>
            <a:r>
              <a:rPr lang="en-GB" sz="3200" dirty="0" smtClean="0"/>
              <a:t>problems</a:t>
            </a:r>
          </a:p>
          <a:p>
            <a:pPr marL="285750" lvl="0" indent="-285750">
              <a:buFont typeface="Wingdings" panose="05000000000000000000" pitchFamily="2" charset="2"/>
              <a:buChar char="q"/>
            </a:pPr>
            <a:r>
              <a:rPr lang="en-GB" sz="3200" dirty="0" smtClean="0"/>
              <a:t>Using ICT</a:t>
            </a:r>
            <a:endParaRPr lang="en-GB" sz="3200" dirty="0"/>
          </a:p>
          <a:p>
            <a:pPr marL="285750" lvl="0" indent="-285750">
              <a:buFont typeface="Wingdings" panose="05000000000000000000" pitchFamily="2" charset="2"/>
              <a:buChar char="q"/>
            </a:pPr>
            <a:r>
              <a:rPr lang="en-GB" sz="3200" dirty="0"/>
              <a:t>Working with others</a:t>
            </a:r>
          </a:p>
          <a:p>
            <a:pPr marL="285750" lvl="0" indent="-285750">
              <a:buFont typeface="Wingdings" panose="05000000000000000000" pitchFamily="2" charset="2"/>
              <a:buChar char="q"/>
            </a:pPr>
            <a:r>
              <a:rPr lang="en-GB" sz="3200" dirty="0"/>
              <a:t>Thinking critically and </a:t>
            </a:r>
            <a:r>
              <a:rPr lang="en-GB" sz="3200" dirty="0" smtClean="0"/>
              <a:t>creatively</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5085184"/>
            <a:ext cx="4752528" cy="1641353"/>
          </a:xfrm>
          <a:prstGeom prst="rect">
            <a:avLst/>
          </a:prstGeom>
        </p:spPr>
      </p:pic>
    </p:spTree>
    <p:extLst>
      <p:ext uri="{BB962C8B-B14F-4D97-AF65-F5344CB8AC3E}">
        <p14:creationId xmlns:p14="http://schemas.microsoft.com/office/powerpoint/2010/main" val="312332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educationandemployers.org/wp-content/uploads/2018/11/skills.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5008"/>
            <a:ext cx="5398135" cy="4208145"/>
          </a:xfrm>
          <a:prstGeom prst="rect">
            <a:avLst/>
          </a:prstGeom>
          <a:noFill/>
          <a:ln>
            <a:noFill/>
          </a:ln>
        </p:spPr>
      </p:pic>
      <p:pic>
        <p:nvPicPr>
          <p:cNvPr id="5" name="Picture 4" descr="https://www.educationandemployers.org/wp-content/uploads/2018/11/competencies.png">
            <a:hlinkClick r:id="rId4"/>
          </p:cNvPr>
          <p:cNvPicPr/>
          <p:nvPr/>
        </p:nvPicPr>
        <p:blipFill rotWithShape="1">
          <a:blip r:embed="rId5">
            <a:extLst>
              <a:ext uri="{28A0092B-C50C-407E-A947-70E740481C1C}">
                <a14:useLocalDpi xmlns:a14="http://schemas.microsoft.com/office/drawing/2010/main" val="0"/>
              </a:ext>
            </a:extLst>
          </a:blip>
          <a:srcRect b="14895"/>
          <a:stretch/>
        </p:blipFill>
        <p:spPr bwMode="auto">
          <a:xfrm>
            <a:off x="2915816" y="3861048"/>
            <a:ext cx="5453380" cy="2880319"/>
          </a:xfrm>
          <a:prstGeom prst="rect">
            <a:avLst/>
          </a:prstGeom>
          <a:noFill/>
          <a:ln>
            <a:noFill/>
          </a:ln>
        </p:spPr>
      </p:pic>
    </p:spTree>
    <p:extLst>
      <p:ext uri="{BB962C8B-B14F-4D97-AF65-F5344CB8AC3E}">
        <p14:creationId xmlns:p14="http://schemas.microsoft.com/office/powerpoint/2010/main" val="107582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22295"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95" y="-11400"/>
            <a:ext cx="4566805" cy="6858000"/>
          </a:xfrm>
          <a:prstGeom prst="rect">
            <a:avLst/>
          </a:prstGeom>
        </p:spPr>
      </p:pic>
    </p:spTree>
    <p:extLst>
      <p:ext uri="{BB962C8B-B14F-4D97-AF65-F5344CB8AC3E}">
        <p14:creationId xmlns:p14="http://schemas.microsoft.com/office/powerpoint/2010/main" val="261004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0648"/>
            <a:ext cx="6480720" cy="6480720"/>
          </a:xfrm>
          <a:prstGeom prst="rect">
            <a:avLst/>
          </a:prstGeom>
        </p:spPr>
      </p:pic>
    </p:spTree>
    <p:extLst>
      <p:ext uri="{BB962C8B-B14F-4D97-AF65-F5344CB8AC3E}">
        <p14:creationId xmlns:p14="http://schemas.microsoft.com/office/powerpoint/2010/main" val="234750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88640"/>
            <a:ext cx="2847975" cy="158115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17" y="3789040"/>
            <a:ext cx="2418845" cy="2337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789040"/>
            <a:ext cx="2013233" cy="22768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17" y="476672"/>
            <a:ext cx="3076628" cy="26642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3933057"/>
            <a:ext cx="2340723" cy="1759772"/>
          </a:xfrm>
          <a:prstGeom prst="rect">
            <a:avLst/>
          </a:prstGeom>
        </p:spPr>
      </p:pic>
      <p:sp>
        <p:nvSpPr>
          <p:cNvPr id="10" name="Flowchart: Punched Tape 9"/>
          <p:cNvSpPr/>
          <p:nvPr/>
        </p:nvSpPr>
        <p:spPr>
          <a:xfrm>
            <a:off x="2699792" y="2132856"/>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USUALLY</a:t>
            </a:r>
            <a:endParaRPr lang="en-GB" dirty="0"/>
          </a:p>
        </p:txBody>
      </p:sp>
      <p:sp>
        <p:nvSpPr>
          <p:cNvPr id="11" name="Flowchart: Punched Tape 10"/>
          <p:cNvSpPr/>
          <p:nvPr/>
        </p:nvSpPr>
        <p:spPr>
          <a:xfrm>
            <a:off x="899592" y="5669867"/>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FEW</a:t>
            </a:r>
            <a:endParaRPr lang="en-GB" dirty="0"/>
          </a:p>
        </p:txBody>
      </p:sp>
      <p:sp>
        <p:nvSpPr>
          <p:cNvPr id="12" name="Flowchart: Punched Tape 11"/>
          <p:cNvSpPr/>
          <p:nvPr/>
        </p:nvSpPr>
        <p:spPr>
          <a:xfrm>
            <a:off x="6455924" y="5445224"/>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FOR THE SUPER-ADVENTUROUS</a:t>
            </a:r>
            <a:r>
              <a:rPr lang="en-GB" dirty="0" smtClean="0"/>
              <a:t>!!</a:t>
            </a:r>
            <a:endParaRPr lang="en-GB" dirty="0"/>
          </a:p>
        </p:txBody>
      </p:sp>
      <p:sp>
        <p:nvSpPr>
          <p:cNvPr id="13" name="Flowchart: Punched Tape 12"/>
          <p:cNvSpPr/>
          <p:nvPr/>
        </p:nvSpPr>
        <p:spPr>
          <a:xfrm>
            <a:off x="3706408" y="5669867"/>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VERY RARELY</a:t>
            </a:r>
            <a:endParaRPr lang="en-GB" dirty="0"/>
          </a:p>
        </p:txBody>
      </p:sp>
      <p:sp>
        <p:nvSpPr>
          <p:cNvPr id="14" name="Rectangle 13"/>
          <p:cNvSpPr/>
          <p:nvPr/>
        </p:nvSpPr>
        <p:spPr>
          <a:xfrm>
            <a:off x="4644008" y="2066212"/>
            <a:ext cx="3722301" cy="1077218"/>
          </a:xfrm>
          <a:prstGeom prst="rect">
            <a:avLst/>
          </a:prstGeom>
          <a:noFill/>
        </p:spPr>
        <p:txBody>
          <a:bodyPr wrap="non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Working with family </a:t>
            </a: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 at EHS</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Flowchart: Punched Tape 14"/>
          <p:cNvSpPr/>
          <p:nvPr/>
        </p:nvSpPr>
        <p:spPr>
          <a:xfrm>
            <a:off x="6588224" y="2924944"/>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PREFERABLY NOT …</a:t>
            </a:r>
            <a:endParaRPr lang="en-GB" dirty="0"/>
          </a:p>
        </p:txBody>
      </p:sp>
    </p:spTree>
    <p:extLst>
      <p:ext uri="{BB962C8B-B14F-4D97-AF65-F5344CB8AC3E}">
        <p14:creationId xmlns:p14="http://schemas.microsoft.com/office/powerpoint/2010/main" val="75144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2847975" cy="1600200"/>
          </a:xfrm>
        </p:spPr>
      </p:pic>
      <p:sp>
        <p:nvSpPr>
          <p:cNvPr id="7" name="TextBox 6"/>
          <p:cNvSpPr txBox="1"/>
          <p:nvPr/>
        </p:nvSpPr>
        <p:spPr>
          <a:xfrm>
            <a:off x="4211960" y="548680"/>
            <a:ext cx="3600400" cy="1323439"/>
          </a:xfrm>
          <a:prstGeom prst="rect">
            <a:avLst/>
          </a:prstGeom>
          <a:noFill/>
        </p:spPr>
        <p:txBody>
          <a:bodyPr wrap="square" rtlCol="0">
            <a:spAutoFit/>
          </a:bodyPr>
          <a:lstStyle/>
          <a:p>
            <a:pPr algn="ctr"/>
            <a:r>
              <a:rPr lang="en-GB" sz="4000" b="1" i="1" dirty="0" smtClean="0">
                <a:solidFill>
                  <a:srgbClr val="FF0000"/>
                </a:solidFill>
              </a:rPr>
              <a:t>Usually</a:t>
            </a:r>
            <a:r>
              <a:rPr lang="en-GB" sz="4000" dirty="0" smtClean="0"/>
              <a:t> a 5-day placement</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981442"/>
            <a:ext cx="7344816" cy="4186957"/>
          </a:xfrm>
          <a:prstGeom prst="rect">
            <a:avLst/>
          </a:prstGeom>
        </p:spPr>
      </p:pic>
      <p:sp>
        <p:nvSpPr>
          <p:cNvPr id="6" name="Rectangle 5"/>
          <p:cNvSpPr/>
          <p:nvPr/>
        </p:nvSpPr>
        <p:spPr>
          <a:xfrm>
            <a:off x="2627784" y="3298448"/>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7 – 10 May 2019</a:t>
            </a:r>
            <a:endParaRPr lang="en-GB" sz="3600" dirty="0"/>
          </a:p>
        </p:txBody>
      </p:sp>
    </p:spTree>
    <p:extLst>
      <p:ext uri="{BB962C8B-B14F-4D97-AF65-F5344CB8AC3E}">
        <p14:creationId xmlns:p14="http://schemas.microsoft.com/office/powerpoint/2010/main" val="90901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941736"/>
            <a:ext cx="2857500" cy="1828800"/>
          </a:xfrm>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8" t="10591" r="5218" b="39780"/>
          <a:stretch/>
        </p:blipFill>
        <p:spPr bwMode="auto">
          <a:xfrm>
            <a:off x="2847974" y="-41432"/>
            <a:ext cx="347076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581128"/>
            <a:ext cx="2708529" cy="19329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396" y="4929216"/>
            <a:ext cx="3225157" cy="14462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692"/>
            <a:ext cx="2123728" cy="283163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1916832"/>
            <a:ext cx="1774503" cy="20251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284984"/>
            <a:ext cx="2847975" cy="1609725"/>
          </a:xfrm>
          <a:prstGeom prst="rect">
            <a:avLst/>
          </a:prstGeom>
        </p:spPr>
      </p:pic>
      <p:cxnSp>
        <p:nvCxnSpPr>
          <p:cNvPr id="11" name="Straight Arrow Connector 10"/>
          <p:cNvCxnSpPr/>
          <p:nvPr/>
        </p:nvCxnSpPr>
        <p:spPr>
          <a:xfrm flipV="1">
            <a:off x="4355976" y="1402126"/>
            <a:ext cx="104577" cy="94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411760" y="1700808"/>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59832" y="342900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44008" y="3609020"/>
            <a:ext cx="576064"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32040" y="3284984"/>
            <a:ext cx="79208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779912" y="3609020"/>
            <a:ext cx="288032"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0232" y="260648"/>
            <a:ext cx="1565556" cy="827284"/>
          </a:xfrm>
          <a:prstGeom prst="rect">
            <a:avLst/>
          </a:prstGeom>
        </p:spPr>
      </p:pic>
      <p:cxnSp>
        <p:nvCxnSpPr>
          <p:cNvPr id="29" name="Straight Arrow Connector 28"/>
          <p:cNvCxnSpPr/>
          <p:nvPr/>
        </p:nvCxnSpPr>
        <p:spPr>
          <a:xfrm flipV="1">
            <a:off x="4932040" y="1087932"/>
            <a:ext cx="2232248" cy="1260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00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88640"/>
            <a:ext cx="3674774" cy="2458043"/>
          </a:xfrm>
        </p:spPr>
      </p:pic>
      <p:sp>
        <p:nvSpPr>
          <p:cNvPr id="5" name="TextBox 4"/>
          <p:cNvSpPr txBox="1"/>
          <p:nvPr/>
        </p:nvSpPr>
        <p:spPr>
          <a:xfrm>
            <a:off x="107504" y="2492896"/>
            <a:ext cx="8208912" cy="3477875"/>
          </a:xfrm>
          <a:prstGeom prst="rect">
            <a:avLst/>
          </a:prstGeom>
          <a:noFill/>
        </p:spPr>
        <p:txBody>
          <a:bodyPr wrap="square" rtlCol="0">
            <a:spAutoFit/>
          </a:bodyPr>
          <a:lstStyle/>
          <a:p>
            <a:pPr marL="342900" indent="-342900">
              <a:buAutoNum type="arabicPeriod"/>
            </a:pPr>
            <a:r>
              <a:rPr lang="en-GB" sz="2400" dirty="0" smtClean="0"/>
              <a:t>Take home letter (with flowchart) and green application form</a:t>
            </a:r>
          </a:p>
          <a:p>
            <a:pPr marL="342900" indent="-342900">
              <a:buAutoNum type="arabicPeriod"/>
            </a:pPr>
            <a:r>
              <a:rPr lang="en-GB" sz="2400" dirty="0" smtClean="0"/>
              <a:t>Discuss at home and take time to consider options</a:t>
            </a:r>
          </a:p>
          <a:p>
            <a:pPr marL="342900" indent="-342900">
              <a:buAutoNum type="arabicPeriod"/>
            </a:pPr>
            <a:r>
              <a:rPr lang="en-GB" sz="2400" dirty="0" smtClean="0"/>
              <a:t>Make contact with employers and get agreement about placement</a:t>
            </a:r>
          </a:p>
          <a:p>
            <a:pPr marL="342900" indent="-342900">
              <a:buAutoNum type="arabicPeriod"/>
            </a:pPr>
            <a:r>
              <a:rPr lang="en-GB" sz="2400" dirty="0" smtClean="0"/>
              <a:t>Return form by 22</a:t>
            </a:r>
            <a:r>
              <a:rPr lang="en-GB" sz="2400" baseline="30000" dirty="0" smtClean="0"/>
              <a:t>nd</a:t>
            </a:r>
            <a:r>
              <a:rPr lang="en-GB" sz="2400" dirty="0" smtClean="0"/>
              <a:t> February to the school office/</a:t>
            </a:r>
            <a:r>
              <a:rPr lang="en-GB" sz="2400" dirty="0" err="1" smtClean="0"/>
              <a:t>postbox</a:t>
            </a:r>
            <a:endParaRPr lang="en-GB" sz="2400" dirty="0" smtClean="0"/>
          </a:p>
          <a:p>
            <a:pPr marL="342900" indent="-342900">
              <a:buAutoNum type="arabicPeriod"/>
            </a:pPr>
            <a:r>
              <a:rPr lang="en-GB" sz="2400" dirty="0" smtClean="0"/>
              <a:t>Help office and guidance staff as required</a:t>
            </a:r>
          </a:p>
          <a:p>
            <a:pPr marL="342900" indent="-342900">
              <a:buAutoNum type="arabicPeriod"/>
            </a:pPr>
            <a:r>
              <a:rPr lang="en-GB" sz="2400" dirty="0" smtClean="0"/>
              <a:t>Work will take place in Learner Journey classes from March</a:t>
            </a:r>
          </a:p>
          <a:p>
            <a:pPr marL="342900" indent="-342900">
              <a:buAutoNum type="arabicPeriod"/>
            </a:pPr>
            <a:endParaRPr lang="en-GB" sz="2400" dirty="0"/>
          </a:p>
          <a:p>
            <a:pPr algn="ctr"/>
            <a:r>
              <a:rPr lang="en-GB" sz="2800" b="1" dirty="0" smtClean="0">
                <a:solidFill>
                  <a:srgbClr val="FF0000"/>
                </a:solidFill>
              </a:rPr>
              <a:t>SPEAK TO MR FERGUSON AT ANY TIME IF NEEDED</a:t>
            </a:r>
            <a:endParaRPr lang="en-GB" sz="2800" b="1" dirty="0">
              <a:solidFill>
                <a:srgbClr val="FF0000"/>
              </a:solidFill>
            </a:endParaRPr>
          </a:p>
        </p:txBody>
      </p:sp>
    </p:spTree>
    <p:extLst>
      <p:ext uri="{BB962C8B-B14F-4D97-AF65-F5344CB8AC3E}">
        <p14:creationId xmlns:p14="http://schemas.microsoft.com/office/powerpoint/2010/main" val="110639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04" t="22691" r="53499" b="9921"/>
          <a:stretch/>
        </p:blipFill>
        <p:spPr bwMode="auto">
          <a:xfrm>
            <a:off x="1691680" y="0"/>
            <a:ext cx="5077264" cy="686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6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t="17734" r="51125" b="14609"/>
          <a:stretch/>
        </p:blipFill>
        <p:spPr bwMode="auto">
          <a:xfrm>
            <a:off x="1547664" y="0"/>
            <a:ext cx="4680520" cy="687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31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S3 Careers Input</a:t>
            </a:r>
            <a:endParaRPr lang="en-GB" dirty="0"/>
          </a:p>
        </p:txBody>
      </p:sp>
      <p:sp>
        <p:nvSpPr>
          <p:cNvPr id="3" name="Content Placeholder 2"/>
          <p:cNvSpPr>
            <a:spLocks noGrp="1"/>
          </p:cNvSpPr>
          <p:nvPr>
            <p:ph idx="1"/>
          </p:nvPr>
        </p:nvSpPr>
        <p:spPr>
          <a:xfrm>
            <a:off x="395536" y="1340768"/>
            <a:ext cx="5544616" cy="4800600"/>
          </a:xfrm>
        </p:spPr>
        <p:txBody>
          <a:bodyPr>
            <a:normAutofit fontScale="92500" lnSpcReduction="10000"/>
          </a:bodyPr>
          <a:lstStyle/>
          <a:p>
            <a:r>
              <a:rPr lang="en-GB" sz="3200" dirty="0" smtClean="0"/>
              <a:t>Routes to Employment Block in Learner Journey – Sept/Oct</a:t>
            </a:r>
          </a:p>
          <a:p>
            <a:r>
              <a:rPr lang="en-GB" sz="3200" dirty="0" smtClean="0"/>
              <a:t>World of Work Evening in November – WoW</a:t>
            </a:r>
            <a:r>
              <a:rPr lang="en-GB" sz="2000" dirty="0" smtClean="0"/>
              <a:t>18</a:t>
            </a:r>
          </a:p>
          <a:p>
            <a:r>
              <a:rPr lang="en-GB" sz="3200" dirty="0" smtClean="0"/>
              <a:t>Careers Interviews – January 2019</a:t>
            </a:r>
          </a:p>
          <a:p>
            <a:r>
              <a:rPr lang="en-GB" sz="3200" dirty="0" smtClean="0"/>
              <a:t>Choices for S4 – from January 2019</a:t>
            </a:r>
          </a:p>
          <a:p>
            <a:r>
              <a:rPr lang="en-GB" sz="3200" dirty="0" smtClean="0"/>
              <a:t>Work Experience Week - May 2019</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276872"/>
            <a:ext cx="2425452" cy="2425452"/>
          </a:xfrm>
          <a:prstGeom prst="rect">
            <a:avLst/>
          </a:prstGeom>
        </p:spPr>
      </p:pic>
    </p:spTree>
    <p:extLst>
      <p:ext uri="{BB962C8B-B14F-4D97-AF65-F5344CB8AC3E}">
        <p14:creationId xmlns:p14="http://schemas.microsoft.com/office/powerpoint/2010/main" val="3487392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6" t="22784" r="3027" b="12446"/>
          <a:stretch/>
        </p:blipFill>
        <p:spPr bwMode="auto">
          <a:xfrm>
            <a:off x="179511" y="260648"/>
            <a:ext cx="809702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5157192"/>
            <a:ext cx="8169032" cy="1384995"/>
          </a:xfrm>
          <a:prstGeom prst="rect">
            <a:avLst/>
          </a:prstGeom>
          <a:noFill/>
        </p:spPr>
        <p:txBody>
          <a:bodyPr wrap="square" rtlCol="0">
            <a:spAutoFit/>
          </a:bodyPr>
          <a:lstStyle/>
          <a:p>
            <a:pPr algn="ctr"/>
            <a:r>
              <a:rPr lang="en-GB" sz="2800" dirty="0" smtClean="0"/>
              <a:t>This example highlights the benefits of work experience – when you show </a:t>
            </a:r>
            <a:r>
              <a:rPr lang="en-GB" sz="2800" dirty="0" smtClean="0">
                <a:solidFill>
                  <a:srgbClr val="FF0000"/>
                </a:solidFill>
              </a:rPr>
              <a:t>initiative</a:t>
            </a:r>
            <a:r>
              <a:rPr lang="en-GB" sz="2800" dirty="0" smtClean="0"/>
              <a:t> and take </a:t>
            </a:r>
            <a:r>
              <a:rPr lang="en-GB" sz="2800" dirty="0" smtClean="0">
                <a:solidFill>
                  <a:srgbClr val="FF0000"/>
                </a:solidFill>
              </a:rPr>
              <a:t>responsibility</a:t>
            </a:r>
            <a:r>
              <a:rPr lang="en-GB" sz="2800" dirty="0" smtClean="0"/>
              <a:t> for organising it!</a:t>
            </a:r>
            <a:endParaRPr lang="en-GB" sz="2800" dirty="0"/>
          </a:p>
        </p:txBody>
      </p:sp>
    </p:spTree>
    <p:extLst>
      <p:ext uri="{BB962C8B-B14F-4D97-AF65-F5344CB8AC3E}">
        <p14:creationId xmlns:p14="http://schemas.microsoft.com/office/powerpoint/2010/main" val="2993971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9912" cy="1422272"/>
          </a:xfrm>
          <a:prstGeom prst="rect">
            <a:avLst/>
          </a:prstGeom>
        </p:spPr>
      </p:pic>
      <p:sp>
        <p:nvSpPr>
          <p:cNvPr id="3" name="TextBox 2"/>
          <p:cNvSpPr txBox="1"/>
          <p:nvPr/>
        </p:nvSpPr>
        <p:spPr>
          <a:xfrm>
            <a:off x="395536" y="1422272"/>
            <a:ext cx="7848872" cy="5262979"/>
          </a:xfrm>
          <a:prstGeom prst="rect">
            <a:avLst/>
          </a:prstGeom>
          <a:noFill/>
        </p:spPr>
        <p:txBody>
          <a:bodyPr wrap="square" rtlCol="0">
            <a:spAutoFit/>
          </a:bodyPr>
          <a:lstStyle/>
          <a:p>
            <a:r>
              <a:rPr lang="en-GB" sz="2800" b="1" dirty="0"/>
              <a:t>Develop your skills</a:t>
            </a:r>
          </a:p>
          <a:p>
            <a:r>
              <a:rPr lang="en-GB" dirty="0"/>
              <a:t>‘What we try to do is help young people develop their skills for work,’ </a:t>
            </a:r>
            <a:endParaRPr lang="en-GB" dirty="0" smtClean="0"/>
          </a:p>
          <a:p>
            <a:r>
              <a:rPr lang="en-GB" dirty="0" smtClean="0"/>
              <a:t>‘</a:t>
            </a:r>
            <a:r>
              <a:rPr lang="en-GB" dirty="0"/>
              <a:t>All the way through, we’re asking them what skills they’ve learned, and keeping track of how they’ve developed. </a:t>
            </a:r>
          </a:p>
          <a:p>
            <a:r>
              <a:rPr lang="en-GB" dirty="0" smtClean="0"/>
              <a:t>‘</a:t>
            </a:r>
            <a:r>
              <a:rPr lang="en-GB" dirty="0"/>
              <a:t>When you’re applying for jobs, you can look back on what you’ve done and in your placement and see clearly that you’ve got something to offer employers.'</a:t>
            </a:r>
          </a:p>
          <a:p>
            <a:r>
              <a:rPr lang="en-GB" sz="2800" b="1" dirty="0" smtClean="0"/>
              <a:t>Learn </a:t>
            </a:r>
            <a:r>
              <a:rPr lang="en-GB" sz="2800" b="1" dirty="0"/>
              <a:t>about the company</a:t>
            </a:r>
          </a:p>
          <a:p>
            <a:r>
              <a:rPr lang="en-GB" dirty="0" smtClean="0"/>
              <a:t>'Use </a:t>
            </a:r>
            <a:r>
              <a:rPr lang="en-GB" dirty="0"/>
              <a:t>work experience as an opportunity to learn about the company, and explore all of the roles in it. Think about what might suit you in the future. Ask lots of questions – find out what the jobs involve. </a:t>
            </a:r>
          </a:p>
          <a:p>
            <a:r>
              <a:rPr lang="en-GB" dirty="0" smtClean="0"/>
              <a:t>‘</a:t>
            </a:r>
            <a:r>
              <a:rPr lang="en-GB" dirty="0"/>
              <a:t>There were things in the company that they hadn’t even considered. Through the placement, they know more about what’s actually on offer at </a:t>
            </a:r>
            <a:r>
              <a:rPr lang="en-GB" dirty="0" err="1"/>
              <a:t>Johnstons</a:t>
            </a:r>
            <a:r>
              <a:rPr lang="en-GB" dirty="0"/>
              <a:t>.</a:t>
            </a:r>
          </a:p>
          <a:p>
            <a:r>
              <a:rPr lang="en-GB" sz="2800" b="1" dirty="0" smtClean="0"/>
              <a:t>Use </a:t>
            </a:r>
            <a:r>
              <a:rPr lang="en-GB" sz="2800" b="1" dirty="0"/>
              <a:t>your experience to get a job</a:t>
            </a:r>
          </a:p>
          <a:p>
            <a:r>
              <a:rPr lang="en-GB" dirty="0"/>
              <a:t>‘Some of the pupils who went through the programme last year have now gone on to work for us,’ </a:t>
            </a:r>
            <a:r>
              <a:rPr lang="en-GB" dirty="0" smtClean="0"/>
              <a:t>‘</a:t>
            </a:r>
            <a:r>
              <a:rPr lang="en-GB" dirty="0"/>
              <a:t>If you’re applying for a job in the same place you did your work experience, you’ll be in a good position.</a:t>
            </a:r>
          </a:p>
          <a:p>
            <a:endParaRPr lang="en-GB" dirty="0"/>
          </a:p>
        </p:txBody>
      </p:sp>
      <p:sp>
        <p:nvSpPr>
          <p:cNvPr id="4" name="TextBox 3"/>
          <p:cNvSpPr txBox="1"/>
          <p:nvPr/>
        </p:nvSpPr>
        <p:spPr>
          <a:xfrm>
            <a:off x="4788024" y="404664"/>
            <a:ext cx="2808312" cy="369332"/>
          </a:xfrm>
          <a:prstGeom prst="rect">
            <a:avLst/>
          </a:prstGeom>
          <a:solidFill>
            <a:schemeClr val="bg1">
              <a:lumMod val="85000"/>
            </a:schemeClr>
          </a:solidFill>
        </p:spPr>
        <p:txBody>
          <a:bodyPr wrap="square" rtlCol="0">
            <a:spAutoFit/>
          </a:bodyPr>
          <a:lstStyle/>
          <a:p>
            <a:r>
              <a:rPr lang="en-GB" dirty="0" smtClean="0"/>
              <a:t>Full article on MWOW site</a:t>
            </a:r>
            <a:endParaRPr lang="en-GB" dirty="0"/>
          </a:p>
        </p:txBody>
      </p:sp>
    </p:spTree>
    <p:extLst>
      <p:ext uri="{BB962C8B-B14F-4D97-AF65-F5344CB8AC3E}">
        <p14:creationId xmlns:p14="http://schemas.microsoft.com/office/powerpoint/2010/main" val="1565791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6256" y="116632"/>
            <a:ext cx="1511840" cy="1456293"/>
          </a:xfrm>
        </p:spPr>
      </p:pic>
      <p:sp>
        <p:nvSpPr>
          <p:cNvPr id="6" name="TextBox 5"/>
          <p:cNvSpPr txBox="1"/>
          <p:nvPr/>
        </p:nvSpPr>
        <p:spPr>
          <a:xfrm>
            <a:off x="467544" y="1628800"/>
            <a:ext cx="7272808" cy="4093428"/>
          </a:xfrm>
          <a:prstGeom prst="rect">
            <a:avLst/>
          </a:prstGeom>
          <a:noFill/>
        </p:spPr>
        <p:txBody>
          <a:bodyPr wrap="square" rtlCol="0">
            <a:spAutoFit/>
          </a:bodyPr>
          <a:lstStyle/>
          <a:p>
            <a:pPr marL="285750" indent="-285750">
              <a:buFont typeface="Wingdings" panose="05000000000000000000" pitchFamily="2" charset="2"/>
              <a:buChar char="q"/>
            </a:pPr>
            <a:r>
              <a:rPr lang="en-GB" sz="2000" dirty="0"/>
              <a:t>Ask lots of questions. Talk to people about their jobs and how they got them, and ask about the company. Ask about the industry and what advice they have for getting in </a:t>
            </a:r>
          </a:p>
          <a:p>
            <a:pPr marL="285750" indent="-285750">
              <a:buFont typeface="Wingdings" panose="05000000000000000000" pitchFamily="2" charset="2"/>
              <a:buChar char="q"/>
            </a:pPr>
            <a:r>
              <a:rPr lang="en-GB" sz="2000" dirty="0"/>
              <a:t>Keep a note of any work you do, and the skills and strengths you used to do it. This will come in handy when you update your CV to include your experience. It’s also a good reminder for application forms and interviews in the future </a:t>
            </a:r>
          </a:p>
          <a:p>
            <a:pPr marL="285750" indent="-285750">
              <a:buFont typeface="Wingdings" panose="05000000000000000000" pitchFamily="2" charset="2"/>
              <a:buChar char="q"/>
            </a:pPr>
            <a:r>
              <a:rPr lang="en-GB" sz="2000" dirty="0"/>
              <a:t>Ask for feedback at the end of your placement. Find out how you did, and what their impressions of you were</a:t>
            </a:r>
          </a:p>
          <a:p>
            <a:pPr marL="285750" indent="-285750">
              <a:buFont typeface="Wingdings" panose="05000000000000000000" pitchFamily="2" charset="2"/>
              <a:buChar char="q"/>
            </a:pPr>
            <a:r>
              <a:rPr lang="en-GB" sz="2000" dirty="0"/>
              <a:t>Get a reference. Ask if you can add them as a referee on your CV </a:t>
            </a:r>
            <a:endParaRPr lang="en-GB" sz="2000" dirty="0" smtClean="0"/>
          </a:p>
          <a:p>
            <a:pPr marL="285750" indent="-285750">
              <a:buFont typeface="Wingdings" panose="05000000000000000000" pitchFamily="2" charset="2"/>
              <a:buChar char="q"/>
            </a:pPr>
            <a:r>
              <a:rPr lang="en-GB" sz="2000" dirty="0" smtClean="0"/>
              <a:t>Say </a:t>
            </a:r>
            <a:r>
              <a:rPr lang="en-GB" sz="2000" dirty="0"/>
              <a:t>thanks. Pop your supervisor a quick email or thank-you card to say you appreciated the opportunity and ask that they keep you in mind for future </a:t>
            </a:r>
            <a:r>
              <a:rPr lang="en-GB" sz="2000" dirty="0" smtClean="0"/>
              <a:t>jobs</a:t>
            </a:r>
            <a:endParaRPr lang="en-GB" sz="2000" dirty="0"/>
          </a:p>
        </p:txBody>
      </p:sp>
    </p:spTree>
    <p:extLst>
      <p:ext uri="{BB962C8B-B14F-4D97-AF65-F5344CB8AC3E}">
        <p14:creationId xmlns:p14="http://schemas.microsoft.com/office/powerpoint/2010/main" val="207822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Recognition/Celebration #1</a:t>
            </a:r>
            <a:endParaRPr lang="en-GB" dirty="0"/>
          </a:p>
        </p:txBody>
      </p:sp>
      <p:sp>
        <p:nvSpPr>
          <p:cNvPr id="3" name="Content Placeholder 2"/>
          <p:cNvSpPr>
            <a:spLocks noGrp="1"/>
          </p:cNvSpPr>
          <p:nvPr>
            <p:ph sz="half" idx="1"/>
          </p:nvPr>
        </p:nvSpPr>
        <p:spPr>
          <a:xfrm>
            <a:off x="323528" y="1536192"/>
            <a:ext cx="3791272" cy="4590288"/>
          </a:xfrm>
        </p:spPr>
        <p:txBody>
          <a:bodyPr>
            <a:normAutofit fontScale="85000" lnSpcReduction="20000"/>
          </a:bodyPr>
          <a:lstStyle/>
          <a:p>
            <a:pPr marL="114300" indent="0">
              <a:buNone/>
            </a:pPr>
            <a:r>
              <a:rPr lang="en-GB" b="1" dirty="0"/>
              <a:t>Work </a:t>
            </a:r>
            <a:r>
              <a:rPr lang="en-GB" b="1" dirty="0" smtClean="0"/>
              <a:t>Experience</a:t>
            </a:r>
            <a:r>
              <a:rPr lang="en-GB" b="1" dirty="0"/>
              <a:t> </a:t>
            </a:r>
            <a:r>
              <a:rPr lang="en-GB" b="1" dirty="0" smtClean="0"/>
              <a:t>Award 2018</a:t>
            </a:r>
          </a:p>
          <a:p>
            <a:pPr marL="114300" indent="0">
              <a:buNone/>
            </a:pPr>
            <a:endParaRPr lang="en-GB" b="1" dirty="0" smtClean="0"/>
          </a:p>
          <a:p>
            <a:pPr lvl="0"/>
            <a:r>
              <a:rPr lang="en-GB" dirty="0"/>
              <a:t>Eden – Kieron Butler – Newtown </a:t>
            </a:r>
            <a:r>
              <a:rPr lang="en-GB" dirty="0" smtClean="0"/>
              <a:t>Primary School</a:t>
            </a:r>
            <a:endParaRPr lang="en-GB" dirty="0"/>
          </a:p>
          <a:p>
            <a:pPr lvl="0"/>
            <a:r>
              <a:rPr lang="en-GB" dirty="0"/>
              <a:t>Leader – Sam Borg – </a:t>
            </a:r>
            <a:r>
              <a:rPr lang="en-GB" dirty="0" smtClean="0"/>
              <a:t>IQX Limited</a:t>
            </a:r>
            <a:endParaRPr lang="en-GB" dirty="0"/>
          </a:p>
          <a:p>
            <a:pPr lvl="0"/>
            <a:r>
              <a:rPr lang="en-GB" dirty="0"/>
              <a:t>Teviot – </a:t>
            </a:r>
            <a:r>
              <a:rPr lang="en-GB" dirty="0" err="1"/>
              <a:t>Elsbeth</a:t>
            </a:r>
            <a:r>
              <a:rPr lang="en-GB" dirty="0"/>
              <a:t> Roper – Straub Medical</a:t>
            </a:r>
          </a:p>
          <a:p>
            <a:pPr lvl="0"/>
            <a:r>
              <a:rPr lang="en-GB" dirty="0" err="1"/>
              <a:t>Turfford</a:t>
            </a:r>
            <a:r>
              <a:rPr lang="en-GB" dirty="0"/>
              <a:t> – Lauren Sutton – Aitken Turnbull Architects</a:t>
            </a:r>
          </a:p>
          <a:p>
            <a:pPr lvl="0"/>
            <a:r>
              <a:rPr lang="en-GB" dirty="0"/>
              <a:t>Tweed - Ellie </a:t>
            </a:r>
            <a:r>
              <a:rPr lang="en-GB" dirty="0" err="1"/>
              <a:t>Makel</a:t>
            </a:r>
            <a:r>
              <a:rPr lang="en-GB" dirty="0"/>
              <a:t> – Radio Borders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22578" r="27125" b="13828"/>
          <a:stretch/>
        </p:blipFill>
        <p:spPr bwMode="auto">
          <a:xfrm>
            <a:off x="4572000" y="1268759"/>
            <a:ext cx="3456384" cy="517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03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2259976"/>
            <a:ext cx="3217168" cy="1143000"/>
          </a:xfrm>
        </p:spPr>
        <p:txBody>
          <a:bodyPr/>
          <a:lstStyle/>
          <a:p>
            <a:r>
              <a:rPr lang="en-GB" dirty="0" smtClean="0"/>
              <a:t>Recognition/Celebration #2</a:t>
            </a:r>
            <a:br>
              <a:rPr lang="en-GB" dirty="0" smtClean="0"/>
            </a:br>
            <a:r>
              <a:rPr lang="en-GB" dirty="0"/>
              <a:t/>
            </a:r>
            <a:br>
              <a:rPr lang="en-GB" dirty="0"/>
            </a:br>
            <a:r>
              <a:rPr lang="en-GB" dirty="0" smtClean="0"/>
              <a:t>newsletter</a:t>
            </a:r>
            <a:br>
              <a:rPr lang="en-GB" dirty="0" smtClean="0"/>
            </a:br>
            <a:r>
              <a:rPr lang="en-GB" dirty="0" smtClean="0"/>
              <a:t>local press</a:t>
            </a:r>
            <a:br>
              <a:rPr lang="en-GB" dirty="0" smtClean="0"/>
            </a:br>
            <a:r>
              <a:rPr lang="en-GB" dirty="0" smtClean="0"/>
              <a:t>social media …</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00" t="10078" r="5875" b="7265"/>
          <a:stretch/>
        </p:blipFill>
        <p:spPr bwMode="auto">
          <a:xfrm>
            <a:off x="107504" y="0"/>
            <a:ext cx="4320480" cy="678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651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Recognition/Celebration #3</a:t>
            </a:r>
            <a:endParaRPr lang="en-GB" dirty="0"/>
          </a:p>
        </p:txBody>
      </p:sp>
      <p:sp>
        <p:nvSpPr>
          <p:cNvPr id="3" name="Content Placeholder 2"/>
          <p:cNvSpPr>
            <a:spLocks noGrp="1"/>
          </p:cNvSpPr>
          <p:nvPr>
            <p:ph sz="half" idx="1"/>
          </p:nvPr>
        </p:nvSpPr>
        <p:spPr>
          <a:xfrm>
            <a:off x="323528" y="1536192"/>
            <a:ext cx="4248472" cy="5133168"/>
          </a:xfrm>
        </p:spPr>
        <p:txBody>
          <a:bodyPr>
            <a:normAutofit fontScale="62500" lnSpcReduction="20000"/>
          </a:bodyPr>
          <a:lstStyle/>
          <a:p>
            <a:pPr marL="114300" indent="0">
              <a:buNone/>
            </a:pPr>
            <a:r>
              <a:rPr lang="en-GB" b="1" dirty="0"/>
              <a:t>Work </a:t>
            </a:r>
            <a:r>
              <a:rPr lang="en-GB" b="1" dirty="0" smtClean="0"/>
              <a:t>Placement Unit</a:t>
            </a:r>
            <a:endParaRPr lang="en-GB" b="1" dirty="0"/>
          </a:p>
          <a:p>
            <a:r>
              <a:rPr lang="en-GB" sz="3200" dirty="0" smtClean="0"/>
              <a:t>SQA </a:t>
            </a:r>
            <a:r>
              <a:rPr lang="en-GB" sz="3200" dirty="0"/>
              <a:t>Work Placement units are designed to recognise the valuable learning and development that takes place as a result of participating in a work placement</a:t>
            </a:r>
            <a:r>
              <a:rPr lang="en-GB" sz="3200" dirty="0" smtClean="0"/>
              <a:t>.</a:t>
            </a:r>
          </a:p>
          <a:p>
            <a:endParaRPr lang="en-GB" sz="3200" dirty="0"/>
          </a:p>
          <a:p>
            <a:r>
              <a:rPr lang="en-GB" sz="3200" dirty="0"/>
              <a:t>Candidates will review career aspiration(s) and abilities as part of the unit. They will also review their own progress and learning gained in the workplace</a:t>
            </a:r>
            <a:r>
              <a:rPr lang="en-GB" sz="3200" dirty="0" smtClean="0"/>
              <a:t>.</a:t>
            </a:r>
          </a:p>
          <a:p>
            <a:endParaRPr lang="en-GB" sz="3200" dirty="0"/>
          </a:p>
          <a:p>
            <a:r>
              <a:rPr lang="en-GB" sz="3200" dirty="0" smtClean="0"/>
              <a:t>Last session, 103 students were successful in attaining this ward with 55 being noted as ‘highly commendable’</a:t>
            </a:r>
            <a:endParaRPr lang="en-GB" sz="3200" dirty="0"/>
          </a:p>
          <a:p>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772816"/>
            <a:ext cx="2847975" cy="150495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501008"/>
            <a:ext cx="2860266" cy="1906844"/>
          </a:xfrm>
          <a:prstGeom prst="rect">
            <a:avLst/>
          </a:prstGeom>
        </p:spPr>
      </p:pic>
    </p:spTree>
    <p:extLst>
      <p:ext uri="{BB962C8B-B14F-4D97-AF65-F5344CB8AC3E}">
        <p14:creationId xmlns:p14="http://schemas.microsoft.com/office/powerpoint/2010/main" val="2344514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620000" cy="274042"/>
          </a:xfrm>
        </p:spPr>
        <p:txBody>
          <a:bodyPr/>
          <a:lstStyle/>
          <a:p>
            <a:r>
              <a:rPr lang="en-GB" sz="3200" dirty="0" smtClean="0"/>
              <a:t/>
            </a:r>
            <a:br>
              <a:rPr lang="en-GB" sz="3200" dirty="0" smtClean="0"/>
            </a:b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354" y="332656"/>
            <a:ext cx="7193691" cy="6068144"/>
          </a:xfrm>
        </p:spPr>
      </p:pic>
    </p:spTree>
    <p:extLst>
      <p:ext uri="{BB962C8B-B14F-4D97-AF65-F5344CB8AC3E}">
        <p14:creationId xmlns:p14="http://schemas.microsoft.com/office/powerpoint/2010/main" val="168565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20000" cy="1143000"/>
          </a:xfrm>
        </p:spPr>
        <p:txBody>
          <a:bodyPr/>
          <a:lstStyle/>
          <a:p>
            <a:r>
              <a:rPr lang="en-GB" dirty="0" smtClean="0"/>
              <a:t>Some Statistics</a:t>
            </a:r>
            <a:endParaRPr lang="en-GB" dirty="0"/>
          </a:p>
        </p:txBody>
      </p:sp>
      <p:graphicFrame>
        <p:nvGraphicFramePr>
          <p:cNvPr id="4" name="Chart 3"/>
          <p:cNvGraphicFramePr/>
          <p:nvPr>
            <p:extLst>
              <p:ext uri="{D42A27DB-BD31-4B8C-83A1-F6EECF244321}">
                <p14:modId xmlns:p14="http://schemas.microsoft.com/office/powerpoint/2010/main" val="1421979401"/>
              </p:ext>
            </p:extLst>
          </p:nvPr>
        </p:nvGraphicFramePr>
        <p:xfrm>
          <a:off x="179512" y="1412776"/>
          <a:ext cx="8064896"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914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072" y="332656"/>
            <a:ext cx="2808312" cy="369332"/>
          </a:xfrm>
          <a:prstGeom prst="rect">
            <a:avLst/>
          </a:prstGeom>
          <a:solidFill>
            <a:srgbClr val="FF0000"/>
          </a:solidFill>
        </p:spPr>
        <p:txBody>
          <a:bodyPr wrap="square" rtlCol="0">
            <a:spAutoFit/>
          </a:bodyPr>
          <a:lstStyle/>
          <a:p>
            <a:pPr algn="ctr"/>
            <a:r>
              <a:rPr lang="en-GB" dirty="0" smtClean="0">
                <a:solidFill>
                  <a:schemeClr val="bg1"/>
                </a:solidFill>
              </a:rPr>
              <a:t>Future Growth Sectors</a:t>
            </a:r>
            <a:endParaRPr lang="en-GB" dirty="0">
              <a:solidFill>
                <a:schemeClr val="bg1"/>
              </a:solidFill>
            </a:endParaRPr>
          </a:p>
        </p:txBody>
      </p:sp>
      <p:graphicFrame>
        <p:nvGraphicFramePr>
          <p:cNvPr id="7" name="Chart 6"/>
          <p:cNvGraphicFramePr/>
          <p:nvPr>
            <p:extLst>
              <p:ext uri="{D42A27DB-BD31-4B8C-83A1-F6EECF244321}">
                <p14:modId xmlns:p14="http://schemas.microsoft.com/office/powerpoint/2010/main" val="1893016835"/>
              </p:ext>
            </p:extLst>
          </p:nvPr>
        </p:nvGraphicFramePr>
        <p:xfrm>
          <a:off x="179512" y="908720"/>
          <a:ext cx="792088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448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47" y="0"/>
            <a:ext cx="7834314" cy="1143000"/>
          </a:xfrm>
        </p:spPr>
        <p:txBody>
          <a:bodyPr>
            <a:normAutofit/>
          </a:bodyPr>
          <a:lstStyle/>
          <a:p>
            <a:pPr algn="l"/>
            <a:r>
              <a:rPr lang="en-GB" sz="3200" b="1" dirty="0" smtClean="0">
                <a:solidFill>
                  <a:schemeClr val="accent5">
                    <a:lumMod val="75000"/>
                  </a:schemeClr>
                </a:solidFill>
              </a:rPr>
              <a:t>What are employers looking for?</a:t>
            </a:r>
            <a:endParaRPr lang="en-GB" sz="3200" b="1" dirty="0">
              <a:solidFill>
                <a:schemeClr val="accent5">
                  <a:lumMod val="75000"/>
                </a:schemeClr>
              </a:solidFill>
            </a:endParaRPr>
          </a:p>
        </p:txBody>
      </p:sp>
      <p:sp>
        <p:nvSpPr>
          <p:cNvPr id="5" name="TextBox 4"/>
          <p:cNvSpPr txBox="1"/>
          <p:nvPr/>
        </p:nvSpPr>
        <p:spPr>
          <a:xfrm>
            <a:off x="6012160" y="915864"/>
            <a:ext cx="3131840" cy="5016758"/>
          </a:xfrm>
          <a:prstGeom prst="rect">
            <a:avLst/>
          </a:prstGeom>
          <a:solidFill>
            <a:schemeClr val="bg1"/>
          </a:solidFill>
        </p:spPr>
        <p:txBody>
          <a:bodyPr wrap="square" rtlCol="0">
            <a:spAutoFit/>
          </a:bodyPr>
          <a:lstStyle/>
          <a:p>
            <a:r>
              <a:rPr lang="en-GB" sz="2000" i="1" dirty="0" smtClean="0">
                <a:solidFill>
                  <a:schemeClr val="tx1">
                    <a:lumMod val="65000"/>
                    <a:lumOff val="35000"/>
                  </a:schemeClr>
                </a:solidFill>
              </a:rPr>
              <a:t>“Businesses are clear that first and foremost they </a:t>
            </a:r>
            <a:r>
              <a:rPr lang="en-GB" sz="2000" b="1" i="1" dirty="0" smtClean="0">
                <a:solidFill>
                  <a:schemeClr val="accent5">
                    <a:lumMod val="75000"/>
                  </a:schemeClr>
                </a:solidFill>
              </a:rPr>
              <a:t>want to recruit young people with attitudes and attributes such as resilience, enthusiasm and creativity. They are</a:t>
            </a:r>
          </a:p>
          <a:p>
            <a:r>
              <a:rPr lang="en-GB" sz="2000" b="1" i="1" dirty="0" smtClean="0">
                <a:solidFill>
                  <a:schemeClr val="accent5">
                    <a:lumMod val="75000"/>
                  </a:schemeClr>
                </a:solidFill>
              </a:rPr>
              <a:t>not selecting simply on the basis of academic ability.”</a:t>
            </a:r>
          </a:p>
          <a:p>
            <a:endParaRPr lang="en-GB" sz="2000" i="1" dirty="0" smtClean="0">
              <a:solidFill>
                <a:schemeClr val="tx1">
                  <a:lumMod val="65000"/>
                  <a:lumOff val="35000"/>
                </a:schemeClr>
              </a:solidFill>
            </a:endParaRPr>
          </a:p>
          <a:p>
            <a:r>
              <a:rPr lang="en-GB" sz="2000" i="1" dirty="0" smtClean="0">
                <a:solidFill>
                  <a:schemeClr val="tx1">
                    <a:lumMod val="65000"/>
                    <a:lumOff val="35000"/>
                  </a:schemeClr>
                </a:solidFill>
              </a:rPr>
              <a:t>“Less than one business in five(19%) prefers just academic qualifications </a:t>
            </a:r>
            <a:r>
              <a:rPr lang="en-GB" sz="2000" dirty="0" smtClean="0">
                <a:solidFill>
                  <a:schemeClr val="tx1">
                    <a:lumMod val="65000"/>
                    <a:lumOff val="35000"/>
                  </a:schemeClr>
                </a:solidFill>
              </a:rPr>
              <a:t>“</a:t>
            </a:r>
          </a:p>
          <a:p>
            <a:endParaRPr lang="en-GB" sz="2000" i="1" dirty="0" smtClean="0">
              <a:solidFill>
                <a:schemeClr val="tx1">
                  <a:lumMod val="65000"/>
                  <a:lumOff val="35000"/>
                </a:schemeClr>
              </a:solidFill>
            </a:endParaRPr>
          </a:p>
          <a:p>
            <a:r>
              <a:rPr lang="en-GB" sz="1600" i="1" dirty="0" smtClean="0">
                <a:solidFill>
                  <a:schemeClr val="accent3">
                    <a:lumMod val="75000"/>
                  </a:schemeClr>
                </a:solidFill>
              </a:rPr>
              <a:t>The right combination, CBI (2016)</a:t>
            </a:r>
            <a:endParaRPr lang="en-GB" sz="1600" dirty="0" smtClean="0">
              <a:solidFill>
                <a:schemeClr val="accent3">
                  <a:lumMod val="75000"/>
                </a:schemeClr>
              </a:solidFill>
            </a:endParaRPr>
          </a:p>
          <a:p>
            <a:endParaRPr lang="en-GB" sz="24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31816" y="884744"/>
            <a:ext cx="5472608" cy="6067733"/>
          </a:xfrm>
          <a:prstGeom prst="rect">
            <a:avLst/>
          </a:prstGeom>
          <a:noFill/>
          <a:ln w="9525">
            <a:noFill/>
            <a:miter lim="800000"/>
            <a:headEnd/>
            <a:tailEnd/>
          </a:ln>
        </p:spPr>
      </p:pic>
    </p:spTree>
    <p:extLst>
      <p:ext uri="{BB962C8B-B14F-4D97-AF65-F5344CB8AC3E}">
        <p14:creationId xmlns:p14="http://schemas.microsoft.com/office/powerpoint/2010/main" val="523209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73" y="0"/>
            <a:ext cx="7414054" cy="6858000"/>
          </a:xfrm>
          <a:prstGeom prst="rect">
            <a:avLst/>
          </a:prstGeom>
        </p:spPr>
      </p:pic>
    </p:spTree>
    <p:extLst>
      <p:ext uri="{BB962C8B-B14F-4D97-AF65-F5344CB8AC3E}">
        <p14:creationId xmlns:p14="http://schemas.microsoft.com/office/powerpoint/2010/main" val="2976244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3253"/>
          <a:stretch/>
        </p:blipFill>
        <p:spPr>
          <a:xfrm>
            <a:off x="0" y="1495"/>
            <a:ext cx="2809875" cy="2478809"/>
          </a:xfrm>
        </p:spPr>
      </p:pic>
      <p:sp>
        <p:nvSpPr>
          <p:cNvPr id="7" name="Rectangle 2"/>
          <p:cNvSpPr>
            <a:spLocks noChangeArrowheads="1"/>
          </p:cNvSpPr>
          <p:nvPr/>
        </p:nvSpPr>
        <p:spPr bwMode="auto">
          <a:xfrm>
            <a:off x="0" y="2348880"/>
            <a:ext cx="756681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GB" altLang="en-US" sz="4400" dirty="0" smtClean="0">
                <a:latin typeface="Calibri" pitchFamily="34" charset="0"/>
                <a:ea typeface="Calibri" pitchFamily="34" charset="0"/>
                <a:cs typeface="Times New Roman" pitchFamily="18" charset="0"/>
              </a:rPr>
              <a:t>Aspects</a:t>
            </a:r>
            <a:r>
              <a:rPr kumimoji="0" lang="en-GB" alt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Work-Based Learning</a:t>
            </a:r>
            <a:endParaRPr kumimoji="0" lang="en-GB" alt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640"/>
            <a:ext cx="1616075" cy="1616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0555" y="3140968"/>
            <a:ext cx="78488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Inspiration</a:t>
            </a:r>
            <a:endParaRPr kumimoji="0" lang="en-GB" altLang="en-US" sz="24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includes careers events, employer-led research tasks, employer presentations and site visits. </a:t>
            </a:r>
            <a:endParaRPr kumimoji="0" lang="en-GB"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Simulation</a:t>
            </a:r>
            <a:endParaRPr kumimoji="0" lang="en-GB" altLang="en-US" sz="24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includes simulated work environments in school and at college for those attending BCSA courses. Also includes enterprise activities and mock interviews.</a:t>
            </a:r>
          </a:p>
          <a:p>
            <a:pPr marL="0" marR="0" lvl="0" indent="0" algn="l" defTabSz="914400" rtl="0" eaLnBrk="0" fontAlgn="base" latinLnBrk="0" hangingPunct="0">
              <a:lnSpc>
                <a:spcPct val="100000"/>
              </a:lnSpc>
              <a:spcBef>
                <a:spcPct val="0"/>
              </a:spcBef>
              <a:spcAft>
                <a:spcPct val="0"/>
              </a:spcAft>
              <a:buClrTx/>
              <a:buSzTx/>
              <a:tabLst/>
            </a:pPr>
            <a:r>
              <a:rPr lang="en-GB" altLang="en-US" sz="2400" i="1" dirty="0" smtClean="0">
                <a:solidFill>
                  <a:srgbClr val="FF0000"/>
                </a:solidFill>
                <a:latin typeface="Calibri" pitchFamily="34" charset="0"/>
                <a:cs typeface="Times New Roman" pitchFamily="18" charset="0"/>
              </a:rPr>
              <a:t>Placement</a:t>
            </a:r>
            <a:endParaRPr kumimoji="0" lang="en-GB" altLang="en-US" sz="2400" b="0" i="1"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2355759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3253"/>
          <a:stretch/>
        </p:blipFill>
        <p:spPr>
          <a:xfrm>
            <a:off x="0" y="1495"/>
            <a:ext cx="2809875" cy="2478809"/>
          </a:xfrm>
        </p:spPr>
      </p:pic>
      <p:sp>
        <p:nvSpPr>
          <p:cNvPr id="7" name="Rectangle 2"/>
          <p:cNvSpPr>
            <a:spLocks noChangeArrowheads="1"/>
          </p:cNvSpPr>
          <p:nvPr/>
        </p:nvSpPr>
        <p:spPr bwMode="auto">
          <a:xfrm>
            <a:off x="2406178" y="1281495"/>
            <a:ext cx="396602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GB" altLang="en-US" sz="4400" dirty="0" smtClean="0">
                <a:latin typeface="Calibri" pitchFamily="34" charset="0"/>
                <a:ea typeface="Calibri" pitchFamily="34" charset="0"/>
                <a:cs typeface="Times New Roman" pitchFamily="18" charset="0"/>
              </a:rPr>
              <a:t>Work Placement</a:t>
            </a:r>
            <a:endParaRPr kumimoji="0" lang="en-GB" alt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640"/>
            <a:ext cx="1616075" cy="1616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39403" y="2503350"/>
            <a:ext cx="784887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lvl="0" indent="-342900">
              <a:buFont typeface="Wingdings" panose="05000000000000000000" pitchFamily="2" charset="2"/>
              <a:buChar char="q"/>
            </a:pPr>
            <a:r>
              <a:rPr lang="en-GB" sz="2000" dirty="0" smtClean="0"/>
              <a:t>Timetabled </a:t>
            </a:r>
            <a:r>
              <a:rPr lang="en-GB" sz="2000" dirty="0"/>
              <a:t>opportunities to undertake work placements at an agreed time each week within the school </a:t>
            </a:r>
            <a:r>
              <a:rPr lang="en-GB" sz="2000" dirty="0" smtClean="0"/>
              <a:t>week (S5/6)</a:t>
            </a:r>
          </a:p>
          <a:p>
            <a:pPr marL="342900" lvl="0" indent="-342900">
              <a:buFont typeface="Wingdings" panose="05000000000000000000" pitchFamily="2" charset="2"/>
              <a:buChar char="q"/>
            </a:pPr>
            <a:r>
              <a:rPr lang="en-GB" sz="2000" dirty="0" smtClean="0"/>
              <a:t>An </a:t>
            </a:r>
            <a:r>
              <a:rPr lang="en-GB" sz="2000" dirty="0"/>
              <a:t>introductory week-long experience to the workplace followed by additional </a:t>
            </a:r>
            <a:r>
              <a:rPr lang="en-GB" sz="2000" dirty="0" smtClean="0"/>
              <a:t>opportunities (S3)</a:t>
            </a:r>
            <a:endParaRPr lang="en-GB" sz="2000" dirty="0"/>
          </a:p>
          <a:p>
            <a:pPr marL="342900" lvl="0" indent="-342900">
              <a:buFont typeface="Wingdings" panose="05000000000000000000" pitchFamily="2" charset="2"/>
              <a:buChar char="q"/>
            </a:pPr>
            <a:r>
              <a:rPr lang="en-GB" sz="2000" dirty="0"/>
              <a:t>Placements undertaken out-with the school day (during term holidays e.g. internship model</a:t>
            </a:r>
            <a:r>
              <a:rPr lang="en-GB" sz="2000" dirty="0" smtClean="0"/>
              <a:t>)</a:t>
            </a:r>
          </a:p>
          <a:p>
            <a:pPr marL="342900" lvl="0" indent="-342900">
              <a:buFont typeface="Wingdings" panose="05000000000000000000" pitchFamily="2" charset="2"/>
              <a:buChar char="q"/>
            </a:pPr>
            <a:r>
              <a:rPr lang="en-GB" sz="2000" dirty="0" smtClean="0"/>
              <a:t>Voluntary/Social </a:t>
            </a:r>
            <a:r>
              <a:rPr lang="en-GB" sz="2000" dirty="0"/>
              <a:t>E</a:t>
            </a:r>
            <a:r>
              <a:rPr lang="en-GB" sz="2000" dirty="0" smtClean="0"/>
              <a:t>nterprise experience</a:t>
            </a:r>
            <a:endParaRPr lang="en-GB" sz="2000" dirty="0"/>
          </a:p>
          <a:p>
            <a:pPr marL="342900" lvl="0" indent="-342900">
              <a:buFont typeface="Wingdings" panose="05000000000000000000" pitchFamily="2" charset="2"/>
              <a:buChar char="q"/>
            </a:pPr>
            <a:r>
              <a:rPr lang="en-GB" sz="2000" dirty="0"/>
              <a:t>Placements as part of a school-college </a:t>
            </a:r>
            <a:r>
              <a:rPr lang="en-GB" sz="2000" dirty="0" smtClean="0"/>
              <a:t>course – </a:t>
            </a:r>
            <a:r>
              <a:rPr lang="en-GB" sz="2000" dirty="0" err="1" smtClean="0"/>
              <a:t>eg</a:t>
            </a:r>
            <a:r>
              <a:rPr lang="en-GB" sz="2000" dirty="0" smtClean="0"/>
              <a:t> Foundation Apprenticeships in S6</a:t>
            </a:r>
          </a:p>
          <a:p>
            <a:pPr marL="342900" lvl="0" indent="-342900">
              <a:buFont typeface="Wingdings" panose="05000000000000000000" pitchFamily="2" charset="2"/>
              <a:buChar char="q"/>
            </a:pPr>
            <a:r>
              <a:rPr lang="en-GB" sz="2000" dirty="0" smtClean="0"/>
              <a:t>Internships for university and college students</a:t>
            </a:r>
            <a:endParaRPr lang="en-GB" sz="2000" dirty="0"/>
          </a:p>
          <a:p>
            <a:pPr lvl="0"/>
            <a:r>
              <a:rPr lang="en-GB" sz="2800" dirty="0" smtClean="0">
                <a:solidFill>
                  <a:srgbClr val="FF0000"/>
                </a:solidFill>
              </a:rPr>
              <a:t>Part-time work also counts as work experience</a:t>
            </a:r>
            <a:endParaRPr lang="en-GB" sz="2800" dirty="0">
              <a:solidFill>
                <a:srgbClr val="FF0000"/>
              </a:solidFill>
            </a:endParaRPr>
          </a:p>
        </p:txBody>
      </p:sp>
    </p:spTree>
    <p:extLst>
      <p:ext uri="{BB962C8B-B14F-4D97-AF65-F5344CB8AC3E}">
        <p14:creationId xmlns:p14="http://schemas.microsoft.com/office/powerpoint/2010/main" val="333257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272" b="15334"/>
          <a:stretch/>
        </p:blipFill>
        <p:spPr>
          <a:xfrm>
            <a:off x="5540974" y="5574146"/>
            <a:ext cx="2857500" cy="1283854"/>
          </a:xfrm>
        </p:spPr>
      </p:pic>
      <p:sp>
        <p:nvSpPr>
          <p:cNvPr id="5" name="TextBox 4"/>
          <p:cNvSpPr txBox="1"/>
          <p:nvPr/>
        </p:nvSpPr>
        <p:spPr>
          <a:xfrm>
            <a:off x="179512" y="116632"/>
            <a:ext cx="8208912" cy="5909310"/>
          </a:xfrm>
          <a:prstGeom prst="rect">
            <a:avLst/>
          </a:prstGeom>
          <a:noFill/>
        </p:spPr>
        <p:txBody>
          <a:bodyPr wrap="square" rtlCol="0">
            <a:spAutoFit/>
          </a:bodyPr>
          <a:lstStyle/>
          <a:p>
            <a:r>
              <a:rPr lang="en-GB" sz="2000" b="1" dirty="0"/>
              <a:t>Top five reasons why work experience is </a:t>
            </a:r>
            <a:r>
              <a:rPr lang="en-GB" sz="2000" b="1" dirty="0" smtClean="0"/>
              <a:t>important </a:t>
            </a:r>
          </a:p>
          <a:p>
            <a:r>
              <a:rPr lang="en-GB" sz="2000" b="1" i="1" dirty="0" smtClean="0">
                <a:solidFill>
                  <a:srgbClr val="FF0000"/>
                </a:solidFill>
              </a:rPr>
              <a:t>(from MWOW website)</a:t>
            </a:r>
            <a:endParaRPr lang="en-GB" sz="2000" i="1" dirty="0">
              <a:solidFill>
                <a:srgbClr val="FF0000"/>
              </a:solidFill>
            </a:endParaRPr>
          </a:p>
          <a:p>
            <a:pPr marL="285750" indent="-285750">
              <a:buFont typeface="Wingdings" panose="05000000000000000000" pitchFamily="2" charset="2"/>
              <a:buChar char="Ø"/>
            </a:pPr>
            <a:r>
              <a:rPr lang="en-GB" sz="2000" b="1" dirty="0" smtClean="0"/>
              <a:t>Decisions</a:t>
            </a:r>
            <a:endParaRPr lang="en-GB" sz="2000" dirty="0"/>
          </a:p>
          <a:p>
            <a:r>
              <a:rPr lang="en-GB" sz="2000" dirty="0"/>
              <a:t>You’ll get a taste of what a job or workplace is like, so you can figure out if you’re interested in that kind of career.  </a:t>
            </a:r>
          </a:p>
          <a:p>
            <a:pPr marL="285750" indent="-285750">
              <a:buFont typeface="Wingdings" panose="05000000000000000000" pitchFamily="2" charset="2"/>
              <a:buChar char="Ø"/>
            </a:pPr>
            <a:r>
              <a:rPr lang="en-GB" sz="2000" b="1" dirty="0"/>
              <a:t>Self-confidence</a:t>
            </a:r>
            <a:endParaRPr lang="en-GB" sz="2000" dirty="0"/>
          </a:p>
          <a:p>
            <a:r>
              <a:rPr lang="en-GB" sz="2000" dirty="0"/>
              <a:t>Working with other people and doing your tasks well helps you build your confidence</a:t>
            </a:r>
          </a:p>
          <a:p>
            <a:pPr marL="285750" indent="-285750">
              <a:buFont typeface="Wingdings" panose="05000000000000000000" pitchFamily="2" charset="2"/>
              <a:buChar char="Ø"/>
            </a:pPr>
            <a:r>
              <a:rPr lang="en-GB" sz="2000" b="1" dirty="0"/>
              <a:t>It looks good</a:t>
            </a:r>
            <a:endParaRPr lang="en-GB" sz="2000" dirty="0"/>
          </a:p>
          <a:p>
            <a:r>
              <a:rPr lang="en-GB" sz="2000" dirty="0"/>
              <a:t>On </a:t>
            </a:r>
            <a:r>
              <a:rPr lang="en-GB" sz="2000" dirty="0">
                <a:hlinkClick r:id="rId3"/>
              </a:rPr>
              <a:t>your CV</a:t>
            </a:r>
            <a:r>
              <a:rPr lang="en-GB" sz="2000" dirty="0"/>
              <a:t>, </a:t>
            </a:r>
            <a:r>
              <a:rPr lang="en-GB" sz="2000" dirty="0">
                <a:hlinkClick r:id="rId4"/>
              </a:rPr>
              <a:t>UCAS form</a:t>
            </a:r>
            <a:r>
              <a:rPr lang="en-GB" sz="2000" dirty="0"/>
              <a:t>, or </a:t>
            </a:r>
            <a:r>
              <a:rPr lang="en-GB" sz="2000" dirty="0">
                <a:hlinkClick r:id="rId4"/>
              </a:rPr>
              <a:t>college application</a:t>
            </a:r>
            <a:r>
              <a:rPr lang="en-GB" sz="2000" dirty="0"/>
              <a:t>. Work experience shows you’re enthusiastic and ready to work hard. You can pick out particular achievements to show off</a:t>
            </a:r>
          </a:p>
          <a:p>
            <a:pPr marL="285750" indent="-285750">
              <a:buFont typeface="Wingdings" panose="05000000000000000000" pitchFamily="2" charset="2"/>
              <a:buChar char="Ø"/>
            </a:pPr>
            <a:r>
              <a:rPr lang="en-GB" sz="2000" b="1" dirty="0"/>
              <a:t>New skills</a:t>
            </a:r>
            <a:endParaRPr lang="en-GB" sz="2000" dirty="0"/>
          </a:p>
          <a:p>
            <a:r>
              <a:rPr lang="en-GB" sz="2000" dirty="0"/>
              <a:t>Working with other people helps you build the skills employers love to see on your CV</a:t>
            </a:r>
          </a:p>
          <a:p>
            <a:pPr marL="285750" indent="-285750">
              <a:buFont typeface="Wingdings" panose="05000000000000000000" pitchFamily="2" charset="2"/>
              <a:buChar char="Ø"/>
            </a:pPr>
            <a:r>
              <a:rPr lang="en-GB" sz="2000" b="1" dirty="0"/>
              <a:t>Networking</a:t>
            </a:r>
            <a:endParaRPr lang="en-GB" sz="2000" dirty="0"/>
          </a:p>
          <a:p>
            <a:r>
              <a:rPr lang="en-GB" sz="2000" dirty="0"/>
              <a:t>You’ll meet people at work and might attend meetings or events. You’ll make contacts that could provide a reference or help you in the future.</a:t>
            </a:r>
          </a:p>
          <a:p>
            <a:endParaRPr lang="en-GB" dirty="0"/>
          </a:p>
        </p:txBody>
      </p:sp>
    </p:spTree>
    <p:extLst>
      <p:ext uri="{BB962C8B-B14F-4D97-AF65-F5344CB8AC3E}">
        <p14:creationId xmlns:p14="http://schemas.microsoft.com/office/powerpoint/2010/main" val="3344515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6526</TotalTime>
  <Words>646</Words>
  <Application>Microsoft Office PowerPoint</Application>
  <PresentationFormat>On-screen Show (4:3)</PresentationFormat>
  <Paragraphs>108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S3 Work Experience Week</vt:lpstr>
      <vt:lpstr>S3 Careers Input</vt:lpstr>
      <vt:lpstr>Some Statistics</vt:lpstr>
      <vt:lpstr>PowerPoint Presentation</vt:lpstr>
      <vt:lpstr>What are employers looking for?</vt:lpstr>
      <vt:lpstr>PowerPoint Presentation</vt:lpstr>
      <vt:lpstr>PowerPoint Presentation</vt:lpstr>
      <vt:lpstr>PowerPoint Presentation</vt:lpstr>
      <vt:lpstr>PowerPoint Presentation</vt:lpstr>
      <vt:lpstr>Transferable and sustainable employability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Advice</vt:lpstr>
      <vt:lpstr>Recognition/Celebration #1</vt:lpstr>
      <vt:lpstr>Recognition/Celebration #2  newsletter local press social media …</vt:lpstr>
      <vt:lpstr>Recognition/Celebration #3</vt:lpstr>
      <vt:lpstr> </vt:lpstr>
    </vt:vector>
  </TitlesOfParts>
  <Company>Scottish Borders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Work Experience Week</dc:title>
  <dc:creator>Ferguson, David</dc:creator>
  <cp:lastModifiedBy>Ferguson, David</cp:lastModifiedBy>
  <cp:revision>67</cp:revision>
  <cp:lastPrinted>2018-01-25T10:45:30Z</cp:lastPrinted>
  <dcterms:created xsi:type="dcterms:W3CDTF">2017-01-27T13:31:03Z</dcterms:created>
  <dcterms:modified xsi:type="dcterms:W3CDTF">2019-01-07T11:07:53Z</dcterms:modified>
</cp:coreProperties>
</file>